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7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Lst>
  <p:sldSz cx="12192000" cy="6858000"/>
  <p:notesSz cx="6858000" cy="9144000"/>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3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CFEA3C0-6E6D-4D01-A30B-A5AA4FA81A9A}" type="datetimeFigureOut">
              <a:rPr lang="tr-TR" smtClean="0"/>
              <a:pPr/>
              <a:t>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1D3E14-A913-4FCD-861C-62DD1E06E6C6}" type="slidenum">
              <a:rPr lang="tr-TR" smtClean="0"/>
              <a:pPr/>
              <a:t>‹#›</a:t>
            </a:fld>
            <a:endParaRPr lang="tr-TR"/>
          </a:p>
        </p:txBody>
      </p:sp>
    </p:spTree>
    <p:extLst>
      <p:ext uri="{BB962C8B-B14F-4D97-AF65-F5344CB8AC3E}">
        <p14:creationId xmlns:p14="http://schemas.microsoft.com/office/powerpoint/2010/main" val="32423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CFEA3C0-6E6D-4D01-A30B-A5AA4FA81A9A}" type="datetimeFigureOut">
              <a:rPr lang="tr-TR" smtClean="0"/>
              <a:pPr/>
              <a:t>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1D3E14-A913-4FCD-861C-62DD1E06E6C6}" type="slidenum">
              <a:rPr lang="tr-TR" smtClean="0"/>
              <a:pPr/>
              <a:t>‹#›</a:t>
            </a:fld>
            <a:endParaRPr lang="tr-TR"/>
          </a:p>
        </p:txBody>
      </p:sp>
    </p:spTree>
    <p:extLst>
      <p:ext uri="{BB962C8B-B14F-4D97-AF65-F5344CB8AC3E}">
        <p14:creationId xmlns:p14="http://schemas.microsoft.com/office/powerpoint/2010/main" val="73999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CFEA3C0-6E6D-4D01-A30B-A5AA4FA81A9A}" type="datetimeFigureOut">
              <a:rPr lang="tr-TR" smtClean="0"/>
              <a:pPr/>
              <a:t>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1D3E14-A913-4FCD-861C-62DD1E06E6C6}" type="slidenum">
              <a:rPr lang="tr-TR" smtClean="0"/>
              <a:pPr/>
              <a:t>‹#›</a:t>
            </a:fld>
            <a:endParaRPr lang="tr-TR"/>
          </a:p>
        </p:txBody>
      </p:sp>
    </p:spTree>
    <p:extLst>
      <p:ext uri="{BB962C8B-B14F-4D97-AF65-F5344CB8AC3E}">
        <p14:creationId xmlns:p14="http://schemas.microsoft.com/office/powerpoint/2010/main" val="105022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CFEA3C0-6E6D-4D01-A30B-A5AA4FA81A9A}" type="datetimeFigureOut">
              <a:rPr lang="tr-TR" smtClean="0"/>
              <a:pPr/>
              <a:t>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1D3E14-A913-4FCD-861C-62DD1E06E6C6}" type="slidenum">
              <a:rPr lang="tr-TR" smtClean="0"/>
              <a:pPr/>
              <a:t>‹#›</a:t>
            </a:fld>
            <a:endParaRPr lang="tr-TR"/>
          </a:p>
        </p:txBody>
      </p:sp>
    </p:spTree>
    <p:extLst>
      <p:ext uri="{BB962C8B-B14F-4D97-AF65-F5344CB8AC3E}">
        <p14:creationId xmlns:p14="http://schemas.microsoft.com/office/powerpoint/2010/main" val="403032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CFEA3C0-6E6D-4D01-A30B-A5AA4FA81A9A}" type="datetimeFigureOut">
              <a:rPr lang="tr-TR" smtClean="0"/>
              <a:pPr/>
              <a:t>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1D3E14-A913-4FCD-861C-62DD1E06E6C6}" type="slidenum">
              <a:rPr lang="tr-TR" smtClean="0"/>
              <a:pPr/>
              <a:t>‹#›</a:t>
            </a:fld>
            <a:endParaRPr lang="tr-TR"/>
          </a:p>
        </p:txBody>
      </p:sp>
    </p:spTree>
    <p:extLst>
      <p:ext uri="{BB962C8B-B14F-4D97-AF65-F5344CB8AC3E}">
        <p14:creationId xmlns:p14="http://schemas.microsoft.com/office/powerpoint/2010/main" val="59060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FEA3C0-6E6D-4D01-A30B-A5AA4FA81A9A}" type="datetimeFigureOut">
              <a:rPr lang="tr-TR" smtClean="0"/>
              <a:pPr/>
              <a:t>9.02.2022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1D3E14-A913-4FCD-861C-62DD1E06E6C6}" type="slidenum">
              <a:rPr lang="tr-TR" smtClean="0"/>
              <a:pPr/>
              <a:t>‹#›</a:t>
            </a:fld>
            <a:endParaRPr lang="tr-TR"/>
          </a:p>
        </p:txBody>
      </p:sp>
    </p:spTree>
    <p:extLst>
      <p:ext uri="{BB962C8B-B14F-4D97-AF65-F5344CB8AC3E}">
        <p14:creationId xmlns:p14="http://schemas.microsoft.com/office/powerpoint/2010/main" val="145222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CFEA3C0-6E6D-4D01-A30B-A5AA4FA81A9A}" type="datetimeFigureOut">
              <a:rPr lang="tr-TR" smtClean="0"/>
              <a:pPr/>
              <a:t>9.02.2022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A1D3E14-A913-4FCD-861C-62DD1E06E6C6}" type="slidenum">
              <a:rPr lang="tr-TR" smtClean="0"/>
              <a:pPr/>
              <a:t>‹#›</a:t>
            </a:fld>
            <a:endParaRPr lang="tr-TR"/>
          </a:p>
        </p:txBody>
      </p:sp>
    </p:spTree>
    <p:extLst>
      <p:ext uri="{BB962C8B-B14F-4D97-AF65-F5344CB8AC3E}">
        <p14:creationId xmlns:p14="http://schemas.microsoft.com/office/powerpoint/2010/main" val="313535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CFEA3C0-6E6D-4D01-A30B-A5AA4FA81A9A}" type="datetimeFigureOut">
              <a:rPr lang="tr-TR" smtClean="0"/>
              <a:pPr/>
              <a:t>9.02.2022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A1D3E14-A913-4FCD-861C-62DD1E06E6C6}" type="slidenum">
              <a:rPr lang="tr-TR" smtClean="0"/>
              <a:pPr/>
              <a:t>‹#›</a:t>
            </a:fld>
            <a:endParaRPr lang="tr-TR"/>
          </a:p>
        </p:txBody>
      </p:sp>
    </p:spTree>
    <p:extLst>
      <p:ext uri="{BB962C8B-B14F-4D97-AF65-F5344CB8AC3E}">
        <p14:creationId xmlns:p14="http://schemas.microsoft.com/office/powerpoint/2010/main" val="242690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CFEA3C0-6E6D-4D01-A30B-A5AA4FA81A9A}" type="datetimeFigureOut">
              <a:rPr lang="tr-TR" smtClean="0"/>
              <a:pPr/>
              <a:t>9.02.2022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A1D3E14-A913-4FCD-861C-62DD1E06E6C6}" type="slidenum">
              <a:rPr lang="tr-TR" smtClean="0"/>
              <a:pPr/>
              <a:t>‹#›</a:t>
            </a:fld>
            <a:endParaRPr lang="tr-TR"/>
          </a:p>
        </p:txBody>
      </p:sp>
    </p:spTree>
    <p:extLst>
      <p:ext uri="{BB962C8B-B14F-4D97-AF65-F5344CB8AC3E}">
        <p14:creationId xmlns:p14="http://schemas.microsoft.com/office/powerpoint/2010/main" val="74839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CFEA3C0-6E6D-4D01-A30B-A5AA4FA81A9A}" type="datetimeFigureOut">
              <a:rPr lang="tr-TR" smtClean="0"/>
              <a:pPr/>
              <a:t>9.02.2022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1D3E14-A913-4FCD-861C-62DD1E06E6C6}" type="slidenum">
              <a:rPr lang="tr-TR" smtClean="0"/>
              <a:pPr/>
              <a:t>‹#›</a:t>
            </a:fld>
            <a:endParaRPr lang="tr-TR"/>
          </a:p>
        </p:txBody>
      </p:sp>
    </p:spTree>
    <p:extLst>
      <p:ext uri="{BB962C8B-B14F-4D97-AF65-F5344CB8AC3E}">
        <p14:creationId xmlns:p14="http://schemas.microsoft.com/office/powerpoint/2010/main" val="216178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CFEA3C0-6E6D-4D01-A30B-A5AA4FA81A9A}" type="datetimeFigureOut">
              <a:rPr lang="tr-TR" smtClean="0"/>
              <a:pPr/>
              <a:t>9.02.2022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1D3E14-A913-4FCD-861C-62DD1E06E6C6}" type="slidenum">
              <a:rPr lang="tr-TR" smtClean="0"/>
              <a:pPr/>
              <a:t>‹#›</a:t>
            </a:fld>
            <a:endParaRPr lang="tr-TR"/>
          </a:p>
        </p:txBody>
      </p:sp>
    </p:spTree>
    <p:extLst>
      <p:ext uri="{BB962C8B-B14F-4D97-AF65-F5344CB8AC3E}">
        <p14:creationId xmlns:p14="http://schemas.microsoft.com/office/powerpoint/2010/main" val="70998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EA3C0-6E6D-4D01-A30B-A5AA4FA81A9A}" type="datetimeFigureOut">
              <a:rPr lang="tr-TR" smtClean="0"/>
              <a:pPr/>
              <a:t>9.02.2022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D3E14-A913-4FCD-861C-62DD1E06E6C6}" type="slidenum">
              <a:rPr lang="tr-TR" smtClean="0"/>
              <a:pPr/>
              <a:t>‹#›</a:t>
            </a:fld>
            <a:endParaRPr lang="tr-TR"/>
          </a:p>
        </p:txBody>
      </p:sp>
    </p:spTree>
    <p:extLst>
      <p:ext uri="{BB962C8B-B14F-4D97-AF65-F5344CB8AC3E}">
        <p14:creationId xmlns:p14="http://schemas.microsoft.com/office/powerpoint/2010/main" val="1786977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0816" cy="6858666"/>
          </a:xfrm>
          <a:prstGeom prst="rect">
            <a:avLst/>
          </a:prstGeom>
        </p:spPr>
      </p:pic>
      <p:pic>
        <p:nvPicPr>
          <p:cNvPr id="11" name="Resim 1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450" r="19600"/>
          <a:stretch/>
        </p:blipFill>
        <p:spPr>
          <a:xfrm>
            <a:off x="4703407" y="1124034"/>
            <a:ext cx="2784001" cy="2520000"/>
          </a:xfrm>
          <a:prstGeom prst="rect">
            <a:avLst/>
          </a:prstGeom>
        </p:spPr>
      </p:pic>
      <p:pic>
        <p:nvPicPr>
          <p:cNvPr id="12" name="Resim 1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32607" y="1238972"/>
            <a:ext cx="2236655" cy="1930264"/>
          </a:xfrm>
          <a:prstGeom prst="rect">
            <a:avLst/>
          </a:prstGeom>
        </p:spPr>
      </p:pic>
      <p:sp>
        <p:nvSpPr>
          <p:cNvPr id="13" name="Metin kutusu 12"/>
          <p:cNvSpPr txBox="1"/>
          <p:nvPr/>
        </p:nvSpPr>
        <p:spPr>
          <a:xfrm>
            <a:off x="1746145" y="3644033"/>
            <a:ext cx="8698523" cy="3220112"/>
          </a:xfrm>
          <a:prstGeom prst="rect">
            <a:avLst/>
          </a:prstGeom>
          <a:noFill/>
        </p:spPr>
        <p:txBody>
          <a:bodyPr wrap="square" rtlCol="0">
            <a:spAutoFit/>
          </a:bodyPr>
          <a:lstStyle/>
          <a:p>
            <a:pPr algn="ctr">
              <a:lnSpc>
                <a:spcPct val="150000"/>
              </a:lnSpc>
            </a:pPr>
            <a:r>
              <a:rPr lang="tr-TR" sz="2800" b="1" spc="300" dirty="0" smtClean="0">
                <a:solidFill>
                  <a:srgbClr val="DB1414"/>
                </a:solidFill>
                <a:latin typeface="Century Gothic" panose="020B0502020202020204" pitchFamily="34" charset="0"/>
              </a:rPr>
              <a:t>MUSTAFA KEMAL İLKOKULU MÜDÜRLÜĞÜ</a:t>
            </a:r>
            <a:endParaRPr lang="tr-TR" sz="2800" b="1" spc="300" dirty="0">
              <a:solidFill>
                <a:srgbClr val="DB1414"/>
              </a:solidFill>
              <a:latin typeface="Century Gothic" panose="020B0502020202020204" pitchFamily="34" charset="0"/>
            </a:endParaRPr>
          </a:p>
          <a:p>
            <a:pPr algn="ctr">
              <a:lnSpc>
                <a:spcPct val="150000"/>
              </a:lnSpc>
            </a:pPr>
            <a:r>
              <a:rPr lang="tr-TR" sz="2350" b="1" dirty="0">
                <a:solidFill>
                  <a:srgbClr val="DB1414"/>
                </a:solidFill>
                <a:latin typeface="Century Gothic" panose="020B0502020202020204" pitchFamily="34" charset="0"/>
              </a:rPr>
              <a:t>TEKNOFEST </a:t>
            </a:r>
            <a:r>
              <a:rPr lang="tr-TR" sz="2350" b="1" dirty="0" smtClean="0">
                <a:solidFill>
                  <a:srgbClr val="DB1414"/>
                </a:solidFill>
                <a:latin typeface="Century Gothic" panose="020B0502020202020204" pitchFamily="34" charset="0"/>
              </a:rPr>
              <a:t>2022 </a:t>
            </a:r>
            <a:r>
              <a:rPr lang="tr-TR" sz="2350" b="1" dirty="0">
                <a:solidFill>
                  <a:srgbClr val="DB1414"/>
                </a:solidFill>
                <a:latin typeface="Century Gothic" panose="020B0502020202020204" pitchFamily="34" charset="0"/>
              </a:rPr>
              <a:t>TEKNOLOJİ YARIŞMALARI BAŞVURULARI</a:t>
            </a:r>
          </a:p>
          <a:p>
            <a:pPr algn="ctr">
              <a:lnSpc>
                <a:spcPct val="150000"/>
              </a:lnSpc>
            </a:pPr>
            <a:r>
              <a:rPr lang="tr-TR" sz="3200" b="1" spc="300" dirty="0">
                <a:solidFill>
                  <a:srgbClr val="DB1414"/>
                </a:solidFill>
                <a:latin typeface="Century Gothic" panose="020B0502020202020204" pitchFamily="34" charset="0"/>
              </a:rPr>
              <a:t>BİLGİLENDİRME SUNUMU</a:t>
            </a:r>
          </a:p>
          <a:p>
            <a:pPr algn="ctr">
              <a:lnSpc>
                <a:spcPct val="150000"/>
              </a:lnSpc>
            </a:pPr>
            <a:endParaRPr lang="tr-TR" sz="3200" b="1" spc="300" dirty="0">
              <a:solidFill>
                <a:srgbClr val="DB1414"/>
              </a:solidFill>
              <a:latin typeface="Century Gothic" panose="020B0502020202020204" pitchFamily="34" charset="0"/>
            </a:endParaRPr>
          </a:p>
          <a:p>
            <a:pPr algn="ctr">
              <a:lnSpc>
                <a:spcPct val="150000"/>
              </a:lnSpc>
            </a:pPr>
            <a:r>
              <a:rPr lang="tr-TR" sz="2000" b="1" spc="300" dirty="0">
                <a:solidFill>
                  <a:srgbClr val="DB1414"/>
                </a:solidFill>
                <a:latin typeface="Century Gothic" panose="020B0502020202020204" pitchFamily="34" charset="0"/>
              </a:rPr>
              <a:t>Şubat </a:t>
            </a:r>
            <a:r>
              <a:rPr lang="tr-TR" sz="2000" b="1" spc="300" dirty="0" smtClean="0">
                <a:solidFill>
                  <a:srgbClr val="DB1414"/>
                </a:solidFill>
                <a:latin typeface="Century Gothic" panose="020B0502020202020204" pitchFamily="34" charset="0"/>
              </a:rPr>
              <a:t>2022</a:t>
            </a:r>
            <a:endParaRPr lang="tr-TR" sz="2000" b="1" spc="300" dirty="0">
              <a:solidFill>
                <a:srgbClr val="DB1414"/>
              </a:solidFill>
              <a:latin typeface="Century Gothic" panose="020B0502020202020204" pitchFamily="34" charset="0"/>
            </a:endParaRPr>
          </a:p>
        </p:txBody>
      </p:sp>
    </p:spTree>
    <p:extLst>
      <p:ext uri="{BB962C8B-B14F-4D97-AF65-F5344CB8AC3E}">
        <p14:creationId xmlns:p14="http://schemas.microsoft.com/office/powerpoint/2010/main" val="3492754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514806" y="0"/>
            <a:ext cx="4994444" cy="1077218"/>
          </a:xfrm>
          <a:prstGeom prst="rect">
            <a:avLst/>
          </a:prstGeom>
        </p:spPr>
        <p:txBody>
          <a:bodyPr wrap="none">
            <a:spAutoFit/>
          </a:bodyPr>
          <a:lstStyle/>
          <a:p>
            <a:pPr algn="ctr"/>
            <a:r>
              <a:rPr lang="tr-TR" sz="3200" dirty="0">
                <a:solidFill>
                  <a:schemeClr val="bg1"/>
                </a:solidFill>
              </a:rPr>
              <a:t>Eğitim Teknolojileri Yarışması</a:t>
            </a:r>
          </a:p>
          <a:p>
            <a:pPr algn="ctr"/>
            <a:r>
              <a:rPr lang="tr-TR" sz="3200" dirty="0">
                <a:solidFill>
                  <a:schemeClr val="bg1"/>
                </a:solidFill>
              </a:rPr>
              <a:t>Eğitsel </a:t>
            </a:r>
            <a:r>
              <a:rPr lang="tr-TR" sz="3200" dirty="0" err="1">
                <a:solidFill>
                  <a:schemeClr val="bg1"/>
                </a:solidFill>
              </a:rPr>
              <a:t>Similasyon</a:t>
            </a:r>
            <a:endParaRPr lang="tr-TR" sz="3200" dirty="0">
              <a:solidFill>
                <a:schemeClr val="bg1"/>
              </a:solidFill>
            </a:endParaRPr>
          </a:p>
        </p:txBody>
      </p:sp>
      <p:pic>
        <p:nvPicPr>
          <p:cNvPr id="14" name="13 Resim" descr="eğitsel-similasyon.3.jpg"/>
          <p:cNvPicPr>
            <a:picLocks noChangeAspect="1"/>
          </p:cNvPicPr>
          <p:nvPr/>
        </p:nvPicPr>
        <p:blipFill>
          <a:blip r:embed="rId4"/>
          <a:stretch>
            <a:fillRect/>
          </a:stretch>
        </p:blipFill>
        <p:spPr>
          <a:xfrm>
            <a:off x="6935372" y="2101947"/>
            <a:ext cx="5041985" cy="4732495"/>
          </a:xfrm>
          <a:prstGeom prst="rect">
            <a:avLst/>
          </a:prstGeom>
        </p:spPr>
      </p:pic>
      <p:pic>
        <p:nvPicPr>
          <p:cNvPr id="15" name="14 Resim" descr="eğitsel-similasyon.png"/>
          <p:cNvPicPr>
            <a:picLocks noChangeAspect="1"/>
          </p:cNvPicPr>
          <p:nvPr/>
        </p:nvPicPr>
        <p:blipFill>
          <a:blip r:embed="rId5"/>
          <a:stretch>
            <a:fillRect/>
          </a:stretch>
        </p:blipFill>
        <p:spPr>
          <a:xfrm>
            <a:off x="267287" y="2327721"/>
            <a:ext cx="6105378" cy="4199688"/>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514806" y="0"/>
            <a:ext cx="4994444" cy="1077218"/>
          </a:xfrm>
          <a:prstGeom prst="rect">
            <a:avLst/>
          </a:prstGeom>
        </p:spPr>
        <p:txBody>
          <a:bodyPr wrap="none">
            <a:spAutoFit/>
          </a:bodyPr>
          <a:lstStyle/>
          <a:p>
            <a:pPr algn="ctr"/>
            <a:r>
              <a:rPr lang="tr-TR" sz="3200" dirty="0">
                <a:solidFill>
                  <a:schemeClr val="bg1"/>
                </a:solidFill>
              </a:rPr>
              <a:t>Eğitim Teknolojileri Yarışması</a:t>
            </a:r>
          </a:p>
          <a:p>
            <a:pPr algn="ctr"/>
            <a:r>
              <a:rPr lang="tr-TR" sz="3200" dirty="0">
                <a:solidFill>
                  <a:schemeClr val="bg1"/>
                </a:solidFill>
              </a:rPr>
              <a:t>Eğitsel Yazılım</a:t>
            </a:r>
          </a:p>
        </p:txBody>
      </p:sp>
      <p:pic>
        <p:nvPicPr>
          <p:cNvPr id="11" name="10 Resim" descr="eitsel-yazlmlar-6-728.jpg"/>
          <p:cNvPicPr>
            <a:picLocks noChangeAspect="1"/>
          </p:cNvPicPr>
          <p:nvPr/>
        </p:nvPicPr>
        <p:blipFill>
          <a:blip r:embed="rId4"/>
          <a:stretch>
            <a:fillRect/>
          </a:stretch>
        </p:blipFill>
        <p:spPr>
          <a:xfrm>
            <a:off x="3010488" y="1206304"/>
            <a:ext cx="7535594" cy="5651696"/>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514806" y="0"/>
            <a:ext cx="4994444" cy="1077218"/>
          </a:xfrm>
          <a:prstGeom prst="rect">
            <a:avLst/>
          </a:prstGeom>
        </p:spPr>
        <p:txBody>
          <a:bodyPr wrap="none">
            <a:spAutoFit/>
          </a:bodyPr>
          <a:lstStyle/>
          <a:p>
            <a:pPr algn="ctr"/>
            <a:r>
              <a:rPr lang="tr-TR" sz="3200" dirty="0">
                <a:solidFill>
                  <a:schemeClr val="bg1"/>
                </a:solidFill>
              </a:rPr>
              <a:t>Eğitim Teknolojileri Yarışması</a:t>
            </a:r>
          </a:p>
          <a:p>
            <a:pPr algn="ctr"/>
            <a:r>
              <a:rPr lang="tr-TR" sz="3200" dirty="0">
                <a:solidFill>
                  <a:schemeClr val="bg1"/>
                </a:solidFill>
              </a:rPr>
              <a:t>Eğitsel Yazılım</a:t>
            </a:r>
          </a:p>
        </p:txBody>
      </p:sp>
      <p:pic>
        <p:nvPicPr>
          <p:cNvPr id="9" name="8 Resim" descr="eğitsel-yazılım.jpg"/>
          <p:cNvPicPr>
            <a:picLocks noChangeAspect="1"/>
          </p:cNvPicPr>
          <p:nvPr/>
        </p:nvPicPr>
        <p:blipFill>
          <a:blip r:embed="rId4"/>
          <a:stretch>
            <a:fillRect/>
          </a:stretch>
        </p:blipFill>
        <p:spPr>
          <a:xfrm>
            <a:off x="6639951" y="1909687"/>
            <a:ext cx="5552050" cy="3900270"/>
          </a:xfrm>
          <a:prstGeom prst="rect">
            <a:avLst/>
          </a:prstGeom>
        </p:spPr>
      </p:pic>
      <p:pic>
        <p:nvPicPr>
          <p:cNvPr id="10" name="9 Resim" descr="eğitsel-yazılım-1.jpg"/>
          <p:cNvPicPr>
            <a:picLocks noChangeAspect="1"/>
          </p:cNvPicPr>
          <p:nvPr/>
        </p:nvPicPr>
        <p:blipFill>
          <a:blip r:embed="rId5"/>
          <a:stretch>
            <a:fillRect/>
          </a:stretch>
        </p:blipFill>
        <p:spPr>
          <a:xfrm>
            <a:off x="1871004" y="1869657"/>
            <a:ext cx="4691030" cy="3954367"/>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725821" y="168812"/>
            <a:ext cx="5238870" cy="769441"/>
          </a:xfrm>
          <a:prstGeom prst="rect">
            <a:avLst/>
          </a:prstGeom>
        </p:spPr>
        <p:txBody>
          <a:bodyPr wrap="none">
            <a:spAutoFit/>
          </a:bodyPr>
          <a:lstStyle/>
          <a:p>
            <a:r>
              <a:rPr lang="tr-TR" sz="4400" dirty="0">
                <a:solidFill>
                  <a:schemeClr val="bg1"/>
                </a:solidFill>
              </a:rPr>
              <a:t>Akıllı Ulaşım Yarışması</a:t>
            </a:r>
          </a:p>
        </p:txBody>
      </p:sp>
      <p:pic>
        <p:nvPicPr>
          <p:cNvPr id="12" name="11 Resim" descr="620_400_5527c4cf485a41dc2b2d3f0f89b9085e.jpg"/>
          <p:cNvPicPr>
            <a:picLocks noChangeAspect="1"/>
          </p:cNvPicPr>
          <p:nvPr/>
        </p:nvPicPr>
        <p:blipFill>
          <a:blip r:embed="rId4"/>
          <a:stretch>
            <a:fillRect/>
          </a:stretch>
        </p:blipFill>
        <p:spPr>
          <a:xfrm>
            <a:off x="5874655" y="2217436"/>
            <a:ext cx="6317345" cy="4028619"/>
          </a:xfrm>
          <a:prstGeom prst="rect">
            <a:avLst/>
          </a:prstGeom>
        </p:spPr>
      </p:pic>
      <p:pic>
        <p:nvPicPr>
          <p:cNvPr id="13" name="12 Resim" descr="Akilli-Sehir-Aydinlatma-Sistemi.jpg"/>
          <p:cNvPicPr>
            <a:picLocks noChangeAspect="1"/>
          </p:cNvPicPr>
          <p:nvPr/>
        </p:nvPicPr>
        <p:blipFill>
          <a:blip r:embed="rId5"/>
          <a:stretch>
            <a:fillRect/>
          </a:stretch>
        </p:blipFill>
        <p:spPr>
          <a:xfrm>
            <a:off x="309488" y="2246996"/>
            <a:ext cx="5408809" cy="3970924"/>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725821" y="168812"/>
            <a:ext cx="5238870" cy="769441"/>
          </a:xfrm>
          <a:prstGeom prst="rect">
            <a:avLst/>
          </a:prstGeom>
        </p:spPr>
        <p:txBody>
          <a:bodyPr wrap="none">
            <a:spAutoFit/>
          </a:bodyPr>
          <a:lstStyle/>
          <a:p>
            <a:r>
              <a:rPr lang="tr-TR" sz="4400" dirty="0">
                <a:solidFill>
                  <a:schemeClr val="bg1"/>
                </a:solidFill>
              </a:rPr>
              <a:t>Akıllı Ulaşım Yarışması</a:t>
            </a:r>
          </a:p>
        </p:txBody>
      </p:sp>
      <p:pic>
        <p:nvPicPr>
          <p:cNvPr id="9" name="8 Resim" descr="740x479-telefonla-yolda-yuruyenler-icin-lazerli-trafik-isiklari-1487325967830.jpg"/>
          <p:cNvPicPr>
            <a:picLocks noChangeAspect="1"/>
          </p:cNvPicPr>
          <p:nvPr/>
        </p:nvPicPr>
        <p:blipFill>
          <a:blip r:embed="rId4"/>
          <a:stretch>
            <a:fillRect/>
          </a:stretch>
        </p:blipFill>
        <p:spPr>
          <a:xfrm>
            <a:off x="6662883" y="1752672"/>
            <a:ext cx="5529117" cy="4634059"/>
          </a:xfrm>
          <a:prstGeom prst="rect">
            <a:avLst/>
          </a:prstGeom>
        </p:spPr>
      </p:pic>
      <p:pic>
        <p:nvPicPr>
          <p:cNvPr id="10" name="9 Resim" descr="DpIh03WW4AM38Uo.jpg"/>
          <p:cNvPicPr>
            <a:picLocks noChangeAspect="1"/>
          </p:cNvPicPr>
          <p:nvPr/>
        </p:nvPicPr>
        <p:blipFill>
          <a:blip r:embed="rId5"/>
          <a:stretch>
            <a:fillRect/>
          </a:stretch>
        </p:blipFill>
        <p:spPr>
          <a:xfrm>
            <a:off x="196946" y="2254553"/>
            <a:ext cx="6432893" cy="4146247"/>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725821" y="168812"/>
            <a:ext cx="4212692" cy="769441"/>
          </a:xfrm>
          <a:prstGeom prst="rect">
            <a:avLst/>
          </a:prstGeom>
        </p:spPr>
        <p:txBody>
          <a:bodyPr wrap="none">
            <a:spAutoFit/>
          </a:bodyPr>
          <a:lstStyle/>
          <a:p>
            <a:r>
              <a:rPr lang="tr-TR" sz="4400" dirty="0" err="1">
                <a:solidFill>
                  <a:schemeClr val="bg1"/>
                </a:solidFill>
                <a:latin typeface="Times New Roman" pitchFamily="18" charset="0"/>
                <a:cs typeface="Times New Roman" pitchFamily="18" charset="0"/>
              </a:rPr>
              <a:t>World</a:t>
            </a:r>
            <a:r>
              <a:rPr lang="tr-TR" sz="4400" dirty="0">
                <a:solidFill>
                  <a:schemeClr val="bg1"/>
                </a:solidFill>
                <a:latin typeface="Times New Roman" pitchFamily="18" charset="0"/>
                <a:cs typeface="Times New Roman" pitchFamily="18" charset="0"/>
              </a:rPr>
              <a:t> </a:t>
            </a:r>
            <a:r>
              <a:rPr lang="tr-TR" sz="4400" dirty="0" err="1">
                <a:solidFill>
                  <a:schemeClr val="bg1"/>
                </a:solidFill>
                <a:latin typeface="Times New Roman" pitchFamily="18" charset="0"/>
                <a:cs typeface="Times New Roman" pitchFamily="18" charset="0"/>
              </a:rPr>
              <a:t>Drone</a:t>
            </a:r>
            <a:r>
              <a:rPr lang="tr-TR" sz="4400" dirty="0">
                <a:solidFill>
                  <a:schemeClr val="bg1"/>
                </a:solidFill>
                <a:latin typeface="Times New Roman" pitchFamily="18" charset="0"/>
                <a:cs typeface="Times New Roman" pitchFamily="18" charset="0"/>
              </a:rPr>
              <a:t> Cup</a:t>
            </a:r>
          </a:p>
        </p:txBody>
      </p:sp>
      <p:pic>
        <p:nvPicPr>
          <p:cNvPr id="13" name="12 Resim" descr="drone-racing-long-exposure-DRL-1068x601.jpg"/>
          <p:cNvPicPr>
            <a:picLocks noChangeAspect="1"/>
          </p:cNvPicPr>
          <p:nvPr/>
        </p:nvPicPr>
        <p:blipFill>
          <a:blip r:embed="rId4"/>
          <a:stretch>
            <a:fillRect/>
          </a:stretch>
        </p:blipFill>
        <p:spPr>
          <a:xfrm>
            <a:off x="5928499" y="1933578"/>
            <a:ext cx="6263502" cy="4650101"/>
          </a:xfrm>
          <a:prstGeom prst="rect">
            <a:avLst/>
          </a:prstGeom>
        </p:spPr>
      </p:pic>
      <p:pic>
        <p:nvPicPr>
          <p:cNvPr id="14" name="13 Resim" descr="pro-aerial-league.jpg"/>
          <p:cNvPicPr>
            <a:picLocks noChangeAspect="1"/>
          </p:cNvPicPr>
          <p:nvPr/>
        </p:nvPicPr>
        <p:blipFill>
          <a:blip r:embed="rId5"/>
          <a:stretch>
            <a:fillRect/>
          </a:stretch>
        </p:blipFill>
        <p:spPr>
          <a:xfrm>
            <a:off x="219166" y="2262791"/>
            <a:ext cx="5379776" cy="4123941"/>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725821" y="168812"/>
            <a:ext cx="4212692" cy="769441"/>
          </a:xfrm>
          <a:prstGeom prst="rect">
            <a:avLst/>
          </a:prstGeom>
        </p:spPr>
        <p:txBody>
          <a:bodyPr wrap="none">
            <a:spAutoFit/>
          </a:bodyPr>
          <a:lstStyle/>
          <a:p>
            <a:r>
              <a:rPr lang="tr-TR" sz="4400" dirty="0" err="1">
                <a:solidFill>
                  <a:schemeClr val="bg1"/>
                </a:solidFill>
                <a:latin typeface="Times New Roman" pitchFamily="18" charset="0"/>
                <a:cs typeface="Times New Roman" pitchFamily="18" charset="0"/>
              </a:rPr>
              <a:t>World</a:t>
            </a:r>
            <a:r>
              <a:rPr lang="tr-TR" sz="4400" dirty="0">
                <a:solidFill>
                  <a:schemeClr val="bg1"/>
                </a:solidFill>
                <a:latin typeface="Times New Roman" pitchFamily="18" charset="0"/>
                <a:cs typeface="Times New Roman" pitchFamily="18" charset="0"/>
              </a:rPr>
              <a:t> </a:t>
            </a:r>
            <a:r>
              <a:rPr lang="tr-TR" sz="4400" dirty="0" err="1">
                <a:solidFill>
                  <a:schemeClr val="bg1"/>
                </a:solidFill>
                <a:latin typeface="Times New Roman" pitchFamily="18" charset="0"/>
                <a:cs typeface="Times New Roman" pitchFamily="18" charset="0"/>
              </a:rPr>
              <a:t>Drone</a:t>
            </a:r>
            <a:r>
              <a:rPr lang="tr-TR" sz="4400" dirty="0">
                <a:solidFill>
                  <a:schemeClr val="bg1"/>
                </a:solidFill>
                <a:latin typeface="Times New Roman" pitchFamily="18" charset="0"/>
                <a:cs typeface="Times New Roman" pitchFamily="18" charset="0"/>
              </a:rPr>
              <a:t> Cup</a:t>
            </a:r>
          </a:p>
        </p:txBody>
      </p:sp>
      <p:pic>
        <p:nvPicPr>
          <p:cNvPr id="11" name="10 Resim" descr="Drone-racing (1).jpg"/>
          <p:cNvPicPr>
            <a:picLocks noChangeAspect="1"/>
          </p:cNvPicPr>
          <p:nvPr/>
        </p:nvPicPr>
        <p:blipFill>
          <a:blip r:embed="rId4"/>
          <a:stretch>
            <a:fillRect/>
          </a:stretch>
        </p:blipFill>
        <p:spPr>
          <a:xfrm>
            <a:off x="6907632" y="1718089"/>
            <a:ext cx="5284368" cy="4471696"/>
          </a:xfrm>
          <a:prstGeom prst="rect">
            <a:avLst/>
          </a:prstGeom>
        </p:spPr>
      </p:pic>
      <p:pic>
        <p:nvPicPr>
          <p:cNvPr id="12" name="11 Resim" descr="IMG_20191126_204203-650x250.jpg"/>
          <p:cNvPicPr>
            <a:picLocks noChangeAspect="1"/>
          </p:cNvPicPr>
          <p:nvPr/>
        </p:nvPicPr>
        <p:blipFill>
          <a:blip r:embed="rId5"/>
          <a:stretch>
            <a:fillRect/>
          </a:stretch>
        </p:blipFill>
        <p:spPr>
          <a:xfrm>
            <a:off x="168813" y="2234027"/>
            <a:ext cx="6527409" cy="4040163"/>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725821" y="168812"/>
            <a:ext cx="4212692" cy="769441"/>
          </a:xfrm>
          <a:prstGeom prst="rect">
            <a:avLst/>
          </a:prstGeom>
        </p:spPr>
        <p:txBody>
          <a:bodyPr wrap="none">
            <a:spAutoFit/>
          </a:bodyPr>
          <a:lstStyle/>
          <a:p>
            <a:r>
              <a:rPr lang="tr-TR" sz="4400" dirty="0" err="1">
                <a:solidFill>
                  <a:schemeClr val="bg1"/>
                </a:solidFill>
                <a:latin typeface="Times New Roman" pitchFamily="18" charset="0"/>
                <a:cs typeface="Times New Roman" pitchFamily="18" charset="0"/>
              </a:rPr>
              <a:t>World</a:t>
            </a:r>
            <a:r>
              <a:rPr lang="tr-TR" sz="4400" dirty="0">
                <a:solidFill>
                  <a:schemeClr val="bg1"/>
                </a:solidFill>
                <a:latin typeface="Times New Roman" pitchFamily="18" charset="0"/>
                <a:cs typeface="Times New Roman" pitchFamily="18" charset="0"/>
              </a:rPr>
              <a:t> </a:t>
            </a:r>
            <a:r>
              <a:rPr lang="tr-TR" sz="4400" dirty="0" err="1">
                <a:solidFill>
                  <a:schemeClr val="bg1"/>
                </a:solidFill>
                <a:latin typeface="Times New Roman" pitchFamily="18" charset="0"/>
                <a:cs typeface="Times New Roman" pitchFamily="18" charset="0"/>
              </a:rPr>
              <a:t>Drone</a:t>
            </a:r>
            <a:r>
              <a:rPr lang="tr-TR" sz="4400" dirty="0">
                <a:solidFill>
                  <a:schemeClr val="bg1"/>
                </a:solidFill>
                <a:latin typeface="Times New Roman" pitchFamily="18" charset="0"/>
                <a:cs typeface="Times New Roman" pitchFamily="18" charset="0"/>
              </a:rPr>
              <a:t> Cup</a:t>
            </a:r>
          </a:p>
        </p:txBody>
      </p:sp>
      <p:pic>
        <p:nvPicPr>
          <p:cNvPr id="1026" name="Picture 2" descr="evde dron yapımı ile ilgili görsel sonucu"/>
          <p:cNvPicPr>
            <a:picLocks noChangeAspect="1" noChangeArrowheads="1"/>
          </p:cNvPicPr>
          <p:nvPr/>
        </p:nvPicPr>
        <p:blipFill>
          <a:blip r:embed="rId4"/>
          <a:srcRect/>
          <a:stretch>
            <a:fillRect/>
          </a:stretch>
        </p:blipFill>
        <p:spPr bwMode="auto">
          <a:xfrm>
            <a:off x="239981" y="2250513"/>
            <a:ext cx="5766924" cy="4325195"/>
          </a:xfrm>
          <a:prstGeom prst="rect">
            <a:avLst/>
          </a:prstGeom>
          <a:noFill/>
        </p:spPr>
      </p:pic>
      <p:pic>
        <p:nvPicPr>
          <p:cNvPr id="1028" name="Picture 4" descr="evde dron yapımı ile ilgili görsel sonucu"/>
          <p:cNvPicPr>
            <a:picLocks noChangeAspect="1" noChangeArrowheads="1"/>
          </p:cNvPicPr>
          <p:nvPr/>
        </p:nvPicPr>
        <p:blipFill>
          <a:blip r:embed="rId5"/>
          <a:srcRect/>
          <a:stretch>
            <a:fillRect/>
          </a:stretch>
        </p:blipFill>
        <p:spPr bwMode="auto">
          <a:xfrm>
            <a:off x="6208119" y="1504925"/>
            <a:ext cx="5983881" cy="5050620"/>
          </a:xfrm>
          <a:prstGeom prst="rect">
            <a:avLst/>
          </a:prstGeom>
          <a:noFill/>
        </p:spPr>
      </p:pic>
    </p:spTree>
    <p:extLst>
      <p:ext uri="{BB962C8B-B14F-4D97-AF65-F5344CB8AC3E}">
        <p14:creationId xmlns:p14="http://schemas.microsoft.com/office/powerpoint/2010/main" val="1908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640061" y="110578"/>
            <a:ext cx="3593676" cy="1077218"/>
          </a:xfrm>
          <a:prstGeom prst="rect">
            <a:avLst/>
          </a:prstGeom>
        </p:spPr>
        <p:txBody>
          <a:bodyPr wrap="none">
            <a:spAutoFit/>
          </a:bodyPr>
          <a:lstStyle/>
          <a:p>
            <a:pPr algn="ctr"/>
            <a:r>
              <a:rPr lang="tr-TR" sz="3200" b="1" dirty="0" smtClean="0">
                <a:solidFill>
                  <a:prstClr val="white"/>
                </a:solidFill>
              </a:rPr>
              <a:t>İlkokul</a:t>
            </a:r>
            <a:endParaRPr lang="tr-TR" sz="3200" b="1" dirty="0">
              <a:solidFill>
                <a:prstClr val="white"/>
              </a:solidFill>
            </a:endParaRPr>
          </a:p>
          <a:p>
            <a:pPr algn="ctr"/>
            <a:r>
              <a:rPr lang="tr-TR" sz="3200" b="1" dirty="0">
                <a:solidFill>
                  <a:prstClr val="white"/>
                </a:solidFill>
              </a:rPr>
              <a:t>Seviyesi Yarışmaları</a:t>
            </a:r>
            <a:endParaRPr lang="tr-TR" sz="3200" dirty="0">
              <a:solidFill>
                <a:prstClr val="white"/>
              </a:solidFill>
            </a:endParaRPr>
          </a:p>
        </p:txBody>
      </p:sp>
      <p:pic>
        <p:nvPicPr>
          <p:cNvPr id="2" name="Resim 1"/>
          <p:cNvPicPr>
            <a:picLocks noChangeAspect="1"/>
          </p:cNvPicPr>
          <p:nvPr/>
        </p:nvPicPr>
        <p:blipFill rotWithShape="1">
          <a:blip r:embed="rId4">
            <a:extLst>
              <a:ext uri="{28A0092B-C50C-407E-A947-70E740481C1C}">
                <a14:useLocalDpi xmlns:a14="http://schemas.microsoft.com/office/drawing/2010/main" val="0"/>
              </a:ext>
            </a:extLst>
          </a:blip>
          <a:srcRect b="27180"/>
          <a:stretch/>
        </p:blipFill>
        <p:spPr>
          <a:xfrm>
            <a:off x="2252278" y="1606817"/>
            <a:ext cx="8601844" cy="4994031"/>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008369" y="209052"/>
            <a:ext cx="7618945" cy="692497"/>
          </a:xfrm>
          <a:prstGeom prst="rect">
            <a:avLst/>
          </a:prstGeom>
        </p:spPr>
        <p:txBody>
          <a:bodyPr wrap="none">
            <a:spAutoFit/>
          </a:bodyPr>
          <a:lstStyle/>
          <a:p>
            <a:r>
              <a:rPr lang="tr-TR" sz="3900" b="1" dirty="0">
                <a:solidFill>
                  <a:prstClr val="white"/>
                </a:solidFill>
              </a:rPr>
              <a:t>İnsanlık Yararına Teknoloji Yarışması</a:t>
            </a:r>
            <a:endParaRPr lang="tr-TR" sz="3900" dirty="0">
              <a:solidFill>
                <a:prstClr val="white"/>
              </a:solidFill>
            </a:endParaRPr>
          </a:p>
        </p:txBody>
      </p:sp>
      <p:sp>
        <p:nvSpPr>
          <p:cNvPr id="10" name="9 Metin kutusu"/>
          <p:cNvSpPr txBox="1"/>
          <p:nvPr/>
        </p:nvSpPr>
        <p:spPr>
          <a:xfrm>
            <a:off x="2236764" y="1294228"/>
            <a:ext cx="9678572" cy="5262979"/>
          </a:xfrm>
          <a:prstGeom prst="rect">
            <a:avLst/>
          </a:prstGeom>
          <a:noFill/>
        </p:spPr>
        <p:txBody>
          <a:bodyPr wrap="square" rtlCol="0">
            <a:spAutoFit/>
          </a:bodyPr>
          <a:lstStyle/>
          <a:p>
            <a:r>
              <a:rPr lang="tr-TR" sz="2800" dirty="0">
                <a:latin typeface="Times New Roman" pitchFamily="18" charset="0"/>
                <a:cs typeface="Times New Roman" pitchFamily="18" charset="0"/>
              </a:rPr>
              <a:t>Yarışma kapsamında bireylerin sosyal sorumluluk bilincini teknolojik bilgi ve birikimleriyle entegre edip topluma fayda sağlayacak projeler ortaya çıkarmalarını amaçlamaktır. İnsan hayatını etkileyen her alanda yapılacak yenilik ve teknolojik gelişme ile uygulanabilir projelerin hedefinde; yararlılık, topluma fayda ve kolaylık yer almaktadır. </a:t>
            </a:r>
          </a:p>
          <a:p>
            <a:endParaRPr lang="tr-TR" sz="2800" dirty="0">
              <a:latin typeface="Times New Roman" pitchFamily="18" charset="0"/>
              <a:cs typeface="Times New Roman" pitchFamily="18" charset="0"/>
            </a:endParaRPr>
          </a:p>
          <a:p>
            <a:r>
              <a:rPr lang="tr-TR" sz="2800" b="1" dirty="0">
                <a:latin typeface="Times New Roman" pitchFamily="18" charset="0"/>
                <a:cs typeface="Times New Roman" pitchFamily="18" charset="0"/>
              </a:rPr>
              <a:t>Yarışma Kategorileri:</a:t>
            </a:r>
            <a:endParaRPr lang="tr-TR" sz="2800" dirty="0">
              <a:latin typeface="Times New Roman" pitchFamily="18" charset="0"/>
              <a:cs typeface="Times New Roman" pitchFamily="18" charset="0"/>
            </a:endParaRPr>
          </a:p>
          <a:p>
            <a:r>
              <a:rPr lang="tr-TR" sz="2800" b="1" dirty="0">
                <a:latin typeface="Times New Roman" pitchFamily="18" charset="0"/>
                <a:cs typeface="Times New Roman" pitchFamily="18" charset="0"/>
              </a:rPr>
              <a:t>• Sağlık ve İlk Yardım</a:t>
            </a:r>
            <a:br>
              <a:rPr lang="tr-TR" sz="2800" b="1" dirty="0">
                <a:latin typeface="Times New Roman" pitchFamily="18" charset="0"/>
                <a:cs typeface="Times New Roman" pitchFamily="18" charset="0"/>
              </a:rPr>
            </a:br>
            <a:r>
              <a:rPr lang="tr-TR" sz="2800" b="1" dirty="0">
                <a:latin typeface="Times New Roman" pitchFamily="18" charset="0"/>
                <a:cs typeface="Times New Roman" pitchFamily="18" charset="0"/>
              </a:rPr>
              <a:t>• Afet Yönetimi </a:t>
            </a:r>
            <a:br>
              <a:rPr lang="tr-TR" sz="2800" b="1" dirty="0">
                <a:latin typeface="Times New Roman" pitchFamily="18" charset="0"/>
                <a:cs typeface="Times New Roman" pitchFamily="18" charset="0"/>
              </a:rPr>
            </a:br>
            <a:r>
              <a:rPr lang="tr-TR" sz="2800" b="1" dirty="0">
                <a:latin typeface="Times New Roman" pitchFamily="18" charset="0"/>
                <a:cs typeface="Times New Roman" pitchFamily="18" charset="0"/>
              </a:rPr>
              <a:t>• Sosyal </a:t>
            </a:r>
            <a:r>
              <a:rPr lang="tr-TR" sz="2800" b="1" dirty="0" err="1">
                <a:latin typeface="Times New Roman" pitchFamily="18" charset="0"/>
                <a:cs typeface="Times New Roman" pitchFamily="18" charset="0"/>
              </a:rPr>
              <a:t>İnovasyon</a:t>
            </a:r>
            <a:r>
              <a:rPr lang="tr-TR" sz="2800" b="1" dirty="0">
                <a:latin typeface="Times New Roman" pitchFamily="18" charset="0"/>
                <a:cs typeface="Times New Roman" pitchFamily="18" charset="0"/>
              </a:rPr>
              <a:t> ( Gençlik, Engelsiz Yaşam, Göç ve Uyum)         </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1908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008369" y="209052"/>
            <a:ext cx="7618945" cy="692497"/>
          </a:xfrm>
          <a:prstGeom prst="rect">
            <a:avLst/>
          </a:prstGeom>
        </p:spPr>
        <p:txBody>
          <a:bodyPr wrap="none">
            <a:spAutoFit/>
          </a:bodyPr>
          <a:lstStyle/>
          <a:p>
            <a:r>
              <a:rPr lang="tr-TR" sz="3900" b="1" dirty="0">
                <a:solidFill>
                  <a:prstClr val="white"/>
                </a:solidFill>
              </a:rPr>
              <a:t>İnsanlık Yararına Teknoloji Yarışması</a:t>
            </a:r>
            <a:endParaRPr lang="tr-TR" sz="3900" dirty="0">
              <a:solidFill>
                <a:prstClr val="white"/>
              </a:solidFill>
            </a:endParaRPr>
          </a:p>
        </p:txBody>
      </p:sp>
      <p:pic>
        <p:nvPicPr>
          <p:cNvPr id="6" name="5 Resim" descr="large.jpg"/>
          <p:cNvPicPr>
            <a:picLocks noChangeAspect="1"/>
          </p:cNvPicPr>
          <p:nvPr/>
        </p:nvPicPr>
        <p:blipFill>
          <a:blip r:embed="rId4"/>
          <a:stretch>
            <a:fillRect/>
          </a:stretch>
        </p:blipFill>
        <p:spPr>
          <a:xfrm>
            <a:off x="5633552" y="1585550"/>
            <a:ext cx="6558448" cy="4920758"/>
          </a:xfrm>
          <a:prstGeom prst="rect">
            <a:avLst/>
          </a:prstGeom>
        </p:spPr>
      </p:pic>
      <p:pic>
        <p:nvPicPr>
          <p:cNvPr id="9" name="8 Resim" descr="unnamed.jpg"/>
          <p:cNvPicPr>
            <a:picLocks noChangeAspect="1"/>
          </p:cNvPicPr>
          <p:nvPr/>
        </p:nvPicPr>
        <p:blipFill>
          <a:blip r:embed="rId5"/>
          <a:stretch>
            <a:fillRect/>
          </a:stretch>
        </p:blipFill>
        <p:spPr>
          <a:xfrm>
            <a:off x="-1" y="2228500"/>
            <a:ext cx="5656849" cy="4242637"/>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008369" y="209052"/>
            <a:ext cx="7618945" cy="692497"/>
          </a:xfrm>
          <a:prstGeom prst="rect">
            <a:avLst/>
          </a:prstGeom>
        </p:spPr>
        <p:txBody>
          <a:bodyPr wrap="none">
            <a:spAutoFit/>
          </a:bodyPr>
          <a:lstStyle/>
          <a:p>
            <a:r>
              <a:rPr lang="tr-TR" sz="3900" b="1" dirty="0">
                <a:solidFill>
                  <a:prstClr val="white"/>
                </a:solidFill>
              </a:rPr>
              <a:t>İnsanlık Yararına Teknoloji Yarışması</a:t>
            </a:r>
            <a:endParaRPr lang="tr-TR" sz="3900" dirty="0">
              <a:solidFill>
                <a:prstClr val="white"/>
              </a:solidFill>
            </a:endParaRPr>
          </a:p>
        </p:txBody>
      </p:sp>
      <p:pic>
        <p:nvPicPr>
          <p:cNvPr id="11" name="10 Resim" descr="EBc9j-IW4AIoCB3.jpg"/>
          <p:cNvPicPr>
            <a:picLocks noChangeAspect="1"/>
          </p:cNvPicPr>
          <p:nvPr/>
        </p:nvPicPr>
        <p:blipFill>
          <a:blip r:embed="rId4"/>
          <a:stretch>
            <a:fillRect/>
          </a:stretch>
        </p:blipFill>
        <p:spPr>
          <a:xfrm>
            <a:off x="182879" y="2272493"/>
            <a:ext cx="5655214" cy="4198645"/>
          </a:xfrm>
          <a:prstGeom prst="rect">
            <a:avLst/>
          </a:prstGeom>
        </p:spPr>
      </p:pic>
      <p:pic>
        <p:nvPicPr>
          <p:cNvPr id="12" name="11 Resim" descr="x1080.jpg"/>
          <p:cNvPicPr>
            <a:picLocks noChangeAspect="1"/>
          </p:cNvPicPr>
          <p:nvPr/>
        </p:nvPicPr>
        <p:blipFill>
          <a:blip r:embed="rId5"/>
          <a:stretch>
            <a:fillRect/>
          </a:stretch>
        </p:blipFill>
        <p:spPr>
          <a:xfrm>
            <a:off x="5947940" y="2283606"/>
            <a:ext cx="6244060" cy="4215668"/>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008369" y="209052"/>
            <a:ext cx="7618945" cy="692497"/>
          </a:xfrm>
          <a:prstGeom prst="rect">
            <a:avLst/>
          </a:prstGeom>
        </p:spPr>
        <p:txBody>
          <a:bodyPr wrap="none">
            <a:spAutoFit/>
          </a:bodyPr>
          <a:lstStyle/>
          <a:p>
            <a:r>
              <a:rPr lang="tr-TR" sz="3900" b="1" dirty="0">
                <a:solidFill>
                  <a:prstClr val="white"/>
                </a:solidFill>
              </a:rPr>
              <a:t>İnsanlık Yararına Teknoloji Yarışması</a:t>
            </a:r>
            <a:endParaRPr lang="tr-TR" sz="3900" dirty="0">
              <a:solidFill>
                <a:prstClr val="white"/>
              </a:solidFill>
            </a:endParaRPr>
          </a:p>
        </p:txBody>
      </p:sp>
      <p:pic>
        <p:nvPicPr>
          <p:cNvPr id="10" name="9 Resim" descr="119887_600x400.jpg"/>
          <p:cNvPicPr>
            <a:picLocks noChangeAspect="1"/>
          </p:cNvPicPr>
          <p:nvPr/>
        </p:nvPicPr>
        <p:blipFill>
          <a:blip r:embed="rId4"/>
          <a:stretch>
            <a:fillRect/>
          </a:stretch>
        </p:blipFill>
        <p:spPr>
          <a:xfrm>
            <a:off x="2166425" y="1763151"/>
            <a:ext cx="9045526" cy="4923692"/>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008369" y="209052"/>
            <a:ext cx="6184129" cy="707886"/>
          </a:xfrm>
          <a:prstGeom prst="rect">
            <a:avLst/>
          </a:prstGeom>
        </p:spPr>
        <p:txBody>
          <a:bodyPr wrap="none">
            <a:spAutoFit/>
          </a:bodyPr>
          <a:lstStyle/>
          <a:p>
            <a:r>
              <a:rPr lang="tr-TR" sz="4000" dirty="0">
                <a:solidFill>
                  <a:schemeClr val="bg1"/>
                </a:solidFill>
              </a:rPr>
              <a:t>Eğitim Teknolojileri Yarışması</a:t>
            </a:r>
          </a:p>
        </p:txBody>
      </p:sp>
      <p:sp>
        <p:nvSpPr>
          <p:cNvPr id="6" name="5 Metin kutusu"/>
          <p:cNvSpPr txBox="1"/>
          <p:nvPr/>
        </p:nvSpPr>
        <p:spPr>
          <a:xfrm>
            <a:off x="2349305" y="1350498"/>
            <a:ext cx="9842695" cy="4524315"/>
          </a:xfrm>
          <a:prstGeom prst="rect">
            <a:avLst/>
          </a:prstGeom>
          <a:noFill/>
        </p:spPr>
        <p:txBody>
          <a:bodyPr wrap="square" rtlCol="0">
            <a:spAutoFit/>
          </a:bodyPr>
          <a:lstStyle/>
          <a:p>
            <a:r>
              <a:rPr lang="tr-TR" sz="3200" dirty="0">
                <a:latin typeface="Times New Roman" pitchFamily="18" charset="0"/>
                <a:cs typeface="Times New Roman" pitchFamily="18" charset="0"/>
              </a:rPr>
              <a:t>Eğitim Teknolojileri yarışması kapsamında, yarışmacı adaylarından eğitim veya öğretimde teknoloji entegrasyonu ile öğrenmeyi kolaylaştıracak, kalıcı hale getirecek, konunun doğrudan bağlı olduğu alan ile diğer bilim dalları arasında bağlantıyı kurarak konuyu çok yönlü ele almaya imkan tanıyacak ürün geliştirmeleri beklenmektedir. Bu ürünler, eğitim teknolojileri kapsamında, </a:t>
            </a:r>
            <a:r>
              <a:rPr lang="tr-TR" sz="3200" dirty="0">
                <a:solidFill>
                  <a:srgbClr val="FF0000"/>
                </a:solidFill>
                <a:latin typeface="Times New Roman" pitchFamily="18" charset="0"/>
                <a:cs typeface="Times New Roman" pitchFamily="18" charset="0"/>
              </a:rPr>
              <a:t>prototip, eğitsel yazılım, eğitsel oyun, eğitsel simülasyon, yenilikçi teknolojiler olabilir.</a:t>
            </a:r>
          </a:p>
        </p:txBody>
      </p:sp>
    </p:spTree>
    <p:extLst>
      <p:ext uri="{BB962C8B-B14F-4D97-AF65-F5344CB8AC3E}">
        <p14:creationId xmlns:p14="http://schemas.microsoft.com/office/powerpoint/2010/main" val="1908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514806" y="0"/>
            <a:ext cx="4994444" cy="1077218"/>
          </a:xfrm>
          <a:prstGeom prst="rect">
            <a:avLst/>
          </a:prstGeom>
        </p:spPr>
        <p:txBody>
          <a:bodyPr wrap="none">
            <a:spAutoFit/>
          </a:bodyPr>
          <a:lstStyle/>
          <a:p>
            <a:pPr algn="ctr"/>
            <a:r>
              <a:rPr lang="tr-TR" sz="3200" dirty="0">
                <a:solidFill>
                  <a:schemeClr val="bg1"/>
                </a:solidFill>
              </a:rPr>
              <a:t>Eğitim Teknolojileri Yarışması</a:t>
            </a:r>
          </a:p>
          <a:p>
            <a:pPr algn="ctr"/>
            <a:r>
              <a:rPr lang="tr-TR" sz="3200" dirty="0">
                <a:solidFill>
                  <a:schemeClr val="bg1"/>
                </a:solidFill>
              </a:rPr>
              <a:t>Eğitsel Oyun</a:t>
            </a:r>
          </a:p>
        </p:txBody>
      </p:sp>
      <p:pic>
        <p:nvPicPr>
          <p:cNvPr id="9" name="8 Resim" descr="eğitsel-oyun.1.jpg"/>
          <p:cNvPicPr>
            <a:picLocks noChangeAspect="1"/>
          </p:cNvPicPr>
          <p:nvPr/>
        </p:nvPicPr>
        <p:blipFill>
          <a:blip r:embed="rId4"/>
          <a:stretch>
            <a:fillRect/>
          </a:stretch>
        </p:blipFill>
        <p:spPr>
          <a:xfrm>
            <a:off x="0" y="2317652"/>
            <a:ext cx="5669280" cy="4251960"/>
          </a:xfrm>
          <a:prstGeom prst="rect">
            <a:avLst/>
          </a:prstGeom>
        </p:spPr>
      </p:pic>
      <p:pic>
        <p:nvPicPr>
          <p:cNvPr id="10" name="9 Resim" descr="eğitsel-oyun.2.jpg"/>
          <p:cNvPicPr>
            <a:picLocks noChangeAspect="1"/>
          </p:cNvPicPr>
          <p:nvPr/>
        </p:nvPicPr>
        <p:blipFill>
          <a:blip r:embed="rId5"/>
          <a:stretch>
            <a:fillRect/>
          </a:stretch>
        </p:blipFill>
        <p:spPr>
          <a:xfrm>
            <a:off x="5795889" y="3961845"/>
            <a:ext cx="6396111" cy="2896155"/>
          </a:xfrm>
          <a:prstGeom prst="rect">
            <a:avLst/>
          </a:prstGeom>
        </p:spPr>
      </p:pic>
      <p:pic>
        <p:nvPicPr>
          <p:cNvPr id="11" name="10 Resim" descr="eğitsel-oyun.png"/>
          <p:cNvPicPr>
            <a:picLocks noChangeAspect="1"/>
          </p:cNvPicPr>
          <p:nvPr/>
        </p:nvPicPr>
        <p:blipFill>
          <a:blip r:embed="rId6"/>
          <a:stretch>
            <a:fillRect/>
          </a:stretch>
        </p:blipFill>
        <p:spPr>
          <a:xfrm>
            <a:off x="5739618" y="1103977"/>
            <a:ext cx="6452382" cy="2784531"/>
          </a:xfrm>
          <a:prstGeom prst="rect">
            <a:avLst/>
          </a:prstGeom>
        </p:spPr>
      </p:pic>
    </p:spTree>
    <p:extLst>
      <p:ext uri="{BB962C8B-B14F-4D97-AF65-F5344CB8AC3E}">
        <p14:creationId xmlns:p14="http://schemas.microsoft.com/office/powerpoint/2010/main" val="1908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666"/>
            <a:ext cx="12190816" cy="685866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702" y="66504"/>
            <a:ext cx="987829" cy="987829"/>
          </a:xfrm>
          <a:prstGeom prst="rect">
            <a:avLst/>
          </a:prstGeom>
        </p:spPr>
      </p:pic>
      <p:sp>
        <p:nvSpPr>
          <p:cNvPr id="8" name="Dikdörtgen 7"/>
          <p:cNvSpPr/>
          <p:nvPr/>
        </p:nvSpPr>
        <p:spPr>
          <a:xfrm>
            <a:off x="3514806" y="0"/>
            <a:ext cx="4994444" cy="1077218"/>
          </a:xfrm>
          <a:prstGeom prst="rect">
            <a:avLst/>
          </a:prstGeom>
        </p:spPr>
        <p:txBody>
          <a:bodyPr wrap="none">
            <a:spAutoFit/>
          </a:bodyPr>
          <a:lstStyle/>
          <a:p>
            <a:pPr algn="ctr"/>
            <a:r>
              <a:rPr lang="tr-TR" sz="3200" dirty="0">
                <a:solidFill>
                  <a:schemeClr val="bg1"/>
                </a:solidFill>
              </a:rPr>
              <a:t>Eğitim Teknolojileri Yarışması</a:t>
            </a:r>
          </a:p>
          <a:p>
            <a:pPr algn="ctr"/>
            <a:r>
              <a:rPr lang="tr-TR" sz="3200" dirty="0">
                <a:solidFill>
                  <a:schemeClr val="bg1"/>
                </a:solidFill>
              </a:rPr>
              <a:t>Eğitsel </a:t>
            </a:r>
            <a:r>
              <a:rPr lang="tr-TR" sz="3200" dirty="0" err="1">
                <a:solidFill>
                  <a:schemeClr val="bg1"/>
                </a:solidFill>
              </a:rPr>
              <a:t>Similasyon</a:t>
            </a:r>
            <a:endParaRPr lang="tr-TR" sz="3200" dirty="0">
              <a:solidFill>
                <a:schemeClr val="bg1"/>
              </a:solidFill>
            </a:endParaRPr>
          </a:p>
        </p:txBody>
      </p:sp>
      <p:pic>
        <p:nvPicPr>
          <p:cNvPr id="12" name="11 Resim" descr="eğitsel-similasyon.1.png"/>
          <p:cNvPicPr>
            <a:picLocks noChangeAspect="1"/>
          </p:cNvPicPr>
          <p:nvPr/>
        </p:nvPicPr>
        <p:blipFill>
          <a:blip r:embed="rId4"/>
          <a:stretch>
            <a:fillRect/>
          </a:stretch>
        </p:blipFill>
        <p:spPr>
          <a:xfrm>
            <a:off x="5502342" y="1530446"/>
            <a:ext cx="6689658" cy="4982895"/>
          </a:xfrm>
          <a:prstGeom prst="rect">
            <a:avLst/>
          </a:prstGeom>
        </p:spPr>
      </p:pic>
      <p:pic>
        <p:nvPicPr>
          <p:cNvPr id="13" name="12 Resim" descr="eğitsel-similasyon.2.png"/>
          <p:cNvPicPr>
            <a:picLocks noChangeAspect="1"/>
          </p:cNvPicPr>
          <p:nvPr/>
        </p:nvPicPr>
        <p:blipFill>
          <a:blip r:embed="rId5"/>
          <a:stretch>
            <a:fillRect/>
          </a:stretch>
        </p:blipFill>
        <p:spPr>
          <a:xfrm>
            <a:off x="-1" y="2151934"/>
            <a:ext cx="5345723" cy="4333272"/>
          </a:xfrm>
          <a:prstGeom prst="rect">
            <a:avLst/>
          </a:prstGeom>
        </p:spPr>
      </p:pic>
    </p:spTree>
    <p:extLst>
      <p:ext uri="{BB962C8B-B14F-4D97-AF65-F5344CB8AC3E}">
        <p14:creationId xmlns:p14="http://schemas.microsoft.com/office/powerpoint/2010/main" val="190858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142</Words>
  <Application>Microsoft Office PowerPoint</Application>
  <PresentationFormat>Geniş ekran</PresentationFormat>
  <Paragraphs>32</Paragraphs>
  <Slides>17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Calibri Light</vt:lpstr>
      <vt:lpstr>Century Gothic</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3G</dc:creator>
  <cp:lastModifiedBy>SULEYMAN</cp:lastModifiedBy>
  <cp:revision>11</cp:revision>
  <dcterms:modified xsi:type="dcterms:W3CDTF">2022-02-09T06:42:32Z</dcterms:modified>
</cp:coreProperties>
</file>